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c38f2ab5c84de1" /><Relationship Type="http://schemas.openxmlformats.org/officeDocument/2006/relationships/extended-properties" Target="/docProps/app.xml" Id="R4ba199aba8614a42" /><Relationship Type="http://schemas.openxmlformats.org/officeDocument/2006/relationships/officeDocument" Target="/ppt/presentation.xml" Id="Rfd5a8fa4651b4b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bd7a744cf4fe9"/>
  </p:sldMasterIdLst>
  <p:notesMasterIdLst>
    <p:notesMasterId xmlns:r="http://schemas.openxmlformats.org/officeDocument/2006/relationships" r:id="R65a7a4e80f0b45cb"/>
  </p:notesMasterIdLst>
  <p:sldIdLst>
    <p:sldId xmlns:r="http://schemas.openxmlformats.org/officeDocument/2006/relationships" id="256" r:id="R4b4b2289ec574d3e"/>
    <p:sldId xmlns:r="http://schemas.openxmlformats.org/officeDocument/2006/relationships" id="257" r:id="R337941f0e88740ec"/>
    <p:sldId xmlns:r="http://schemas.openxmlformats.org/officeDocument/2006/relationships" id="258" r:id="R9924881a093340fb"/>
    <p:sldId xmlns:r="http://schemas.openxmlformats.org/officeDocument/2006/relationships" id="259" r:id="R280bae5028b844a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f23ef64aa194880" /><Relationship Type="http://schemas.openxmlformats.org/officeDocument/2006/relationships/slideMaster" Target="/ppt/slideMasters/slideMaster1.xml" Id="Rb76bd7a744cf4fe9" /><Relationship Type="http://schemas.openxmlformats.org/officeDocument/2006/relationships/notesMaster" Target="/ppt/notesMasters/notesMaster1.xml" Id="R65a7a4e80f0b45cb" /><Relationship Type="http://schemas.openxmlformats.org/officeDocument/2006/relationships/presProps" Target="/ppt/presProps.xml" Id="R9ce3731ffc284f3c" /><Relationship Type="http://schemas.openxmlformats.org/officeDocument/2006/relationships/tableStyles" Target="/ppt/tableStyles.xml" Id="R489373542f38400c" /><Relationship Type="http://schemas.openxmlformats.org/officeDocument/2006/relationships/slide" Target="/ppt/slides/slide1.xml" Id="R4b4b2289ec574d3e" /><Relationship Type="http://schemas.openxmlformats.org/officeDocument/2006/relationships/slide" Target="/ppt/slides/slide2.xml" Id="R337941f0e88740ec" /><Relationship Type="http://schemas.openxmlformats.org/officeDocument/2006/relationships/slide" Target="/ppt/slides/slide3.xml" Id="R9924881a093340fb" /><Relationship Type="http://schemas.openxmlformats.org/officeDocument/2006/relationships/slide" Target="/ppt/slides/slide4.xml" Id="R280bae5028b844a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9f6754a646f940a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7e808b8c0394630" /><Relationship Type="http://schemas.openxmlformats.org/officeDocument/2006/relationships/notesMaster" Target="/ppt/notesMasters/notesMaster1.xml" Id="R4f161ec51cb34b3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c99bae7ce064e5d" /><Relationship Type="http://schemas.openxmlformats.org/officeDocument/2006/relationships/notesMaster" Target="/ppt/notesMasters/notesMaster1.xml" Id="R0ba53ef565a4401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c7c8d334d0e4f40" /><Relationship Type="http://schemas.openxmlformats.org/officeDocument/2006/relationships/notesMaster" Target="/ppt/notesMasters/notesMaster1.xml" Id="R1b7c4c53e1e1450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4087cbeb9fe4df6" /><Relationship Type="http://schemas.openxmlformats.org/officeDocument/2006/relationships/notesMaster" Target="/ppt/notesMasters/notesMaster1.xml" Id="R30021a7bbbbd428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c3878a6174a1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7712d00d8644329" /><Relationship Type="http://schemas.openxmlformats.org/officeDocument/2006/relationships/slideLayout" Target="/ppt/slideLayouts/slideLayout1.xml" Id="Rb7bae5561291459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ae5561291459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058d00a3749ff" /><Relationship Type="http://schemas.openxmlformats.org/officeDocument/2006/relationships/image" Target="/ppt/media/image.bin" Id="R3123fae740134ae0" /><Relationship Type="http://schemas.openxmlformats.org/officeDocument/2006/relationships/notesSlide" Target="/ppt/notesSlides/notesSlide1.xml" Id="R15a94d8e04a0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79a7a399a418b" /><Relationship Type="http://schemas.openxmlformats.org/officeDocument/2006/relationships/image" Target="/ppt/media/image2.bin" Id="R8c57a796669a44c7" /><Relationship Type="http://schemas.openxmlformats.org/officeDocument/2006/relationships/notesSlide" Target="/ppt/notesSlides/notesSlide2.xml" Id="Rab24c241607346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cb6b029547ab" /><Relationship Type="http://schemas.openxmlformats.org/officeDocument/2006/relationships/notesSlide" Target="/ppt/notesSlides/notesSlide3.xml" Id="R962409c76a61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33ff7d6a442d2" /><Relationship Type="http://schemas.openxmlformats.org/officeDocument/2006/relationships/notesSlide" Target="/ppt/notesSlides/notesSlide4.xml" Id="R4c3f22ff5d78439c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4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1359CDC-BD6B-46A7-84CA-F54A68A6C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12192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252C7"/>
          </a:solidFill>
          <a:ln xmlns:a="http://schemas.openxmlformats.org/drawingml/2006/main" w="0">
            <a:solidFill>
              <a:srgbClr val="7252C7"/>
            </a:solidFill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79E6148-2844-47BD-A4E2-4194F603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71550"/>
            <a:ext cx="533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7252C7"/>
                </a:solidFill>
              </a:defRPr>
            </a:pPr>
            <a:r>
              <a:rPr sz="1125" b="1">
                <a:solidFill>
                  <a:srgbClr val="7252C7"/>
                </a:solidFill>
              </a:rPr>
              <a:t>STUDIUM PRZYPADKU · PRZYKŁAD MODELOWY</a:t>
            </a:r>
          </a:p>
        </p:txBody>
      </p:sp>
      <p:sp>
        <p:nvSpPr>
          <p:cNvPr id="3" name="title">
            <a:extLst xmlns:a="http://schemas.openxmlformats.org/drawingml/2006/main">
              <a:ext uri="{FF2B5EF4-FFF2-40B4-BE49-F238E27FC236}">
                <a16:creationId xmlns:a16="http://schemas.microsoft.com/office/drawing/2014/main" id="{5BAF0AA7-2EB9-4501-BDE9-EFFA0ED98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53340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13233F"/>
                </a:solidFill>
              </a:defRPr>
            </a:pPr>
            <a:r>
              <a:rPr sz="4050" b="1">
                <a:solidFill>
                  <a:srgbClr val="13233F"/>
                </a:solidFill>
              </a:rPr>
              <a:t>Automatyzacja procesu bez utraty kontroli</a:t>
            </a:r>
          </a:p>
        </p:txBody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AE01DA5B-A458-4BEB-8E8B-0285944F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5095875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>
                <a:solidFill>
                  <a:srgbClr val="66758C"/>
                </a:solidFill>
              </a:defRPr>
            </a:pPr>
            <a:r>
              <a:rPr sz="1800">
                <a:solidFill>
                  <a:srgbClr val="66758C"/>
                </a:solidFill>
              </a:rPr>
              <a:t>Jak przejść od ręcznego obiegu do mierzalnego pilotażu z punktami decyzji człowieka.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23fae740134ae0"/>
          <a:srcRect xmlns:a="http://schemas.openxmlformats.org/drawingml/2006/main" l="23415" t="0" r="2341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685800"/>
            <a:ext cx="4933950" cy="5219700"/>
          </a:xfrm>
          <a:prstGeom xmlns:a="http://schemas.openxmlformats.org/drawingml/2006/main" prst="roundRect">
            <a:avLst>
              <a:gd name="adj" fmla="val 3089"/>
            </a:avLst>
          </a:prstGeom>
        </p:spPr>
      </p:pic>
      <p:sp>
        <p:nvSpPr>
          <p:cNvPr id="6" name="footer-1">
            <a:extLst xmlns:a="http://schemas.openxmlformats.org/drawingml/2006/main">
              <a:ext uri="{FF2B5EF4-FFF2-40B4-BE49-F238E27FC236}">
                <a16:creationId xmlns:a16="http://schemas.microsoft.com/office/drawing/2014/main" id="{3774A16C-A25B-4B4E-8A9F-88360B405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1</a:t>
            </a:r>
          </a:p>
        </p:txBody>
      </p:sp>
    </p:spTree>
    <p:extLst>
      <p:ext uri="{BB962C8B-B14F-4D97-AF65-F5344CB8AC3E}">
        <p14:creationId xmlns:p14="http://schemas.microsoft.com/office/powerpoint/2010/main" val="79734813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FFDE139D-5F92-4D88-9645-57906AD5A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7239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3233F"/>
                </a:solidFill>
              </a:defRPr>
            </a:pPr>
            <a:r>
              <a:rPr sz="3000" b="1">
                <a:solidFill>
                  <a:srgbClr val="13233F"/>
                </a:solidFill>
              </a:rPr>
              <a:t>Najpierw trzeba zobaczyć cały proces</a:t>
            </a:r>
          </a:p>
        </p:txBody>
      </p:sp>
      <p:sp>
        <p:nvSpPr>
          <p:cNvPr id="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FD5CEB85-2ABF-4A38-861D-663885180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57325"/>
            <a:ext cx="9144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976F"/>
          </a:solidFill>
          <a:ln xmlns:a="http://schemas.openxmlformats.org/drawingml/2006/main" w="0">
            <a:solidFill>
              <a:srgbClr val="07976F"/>
            </a:solidFill>
            <a:prstDash val="solid"/>
          </a:ln>
        </p:spPr>
      </p:sp>
      <p:sp>
        <p:nvSpPr>
          <p:cNvPr id="3" name="body">
            <a:extLst xmlns:a="http://schemas.openxmlformats.org/drawingml/2006/main">
              <a:ext uri="{FF2B5EF4-FFF2-40B4-BE49-F238E27FC236}">
                <a16:creationId xmlns:a16="http://schemas.microsoft.com/office/drawing/2014/main" id="{F0207349-C0F6-460E-800D-29A619157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66900"/>
            <a:ext cx="4762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>
                <a:solidFill>
                  <a:srgbClr val="24344D"/>
                </a:solidFill>
              </a:defRPr>
            </a:pPr>
            <a:r>
              <a:rPr sz="1725">
                <a:solidFill>
                  <a:srgbClr val="24344D"/>
                </a:solidFill>
              </a:rPr>
              <a:t>Ręczny obieg jest rozproszony, a wyjątki wymagają decyzji kilku osób. Automatyzacja bez mapy odpowiedzialności tylko przyspieszyłaby chaos.</a:t>
            </a:r>
          </a:p>
        </p:txBody>
      </p:sp>
      <p:sp>
        <p:nvSpPr>
          <p:cNvPr id="4" name="facts">
            <a:extLst xmlns:a="http://schemas.openxmlformats.org/drawingml/2006/main">
              <a:ext uri="{FF2B5EF4-FFF2-40B4-BE49-F238E27FC236}">
                <a16:creationId xmlns:a16="http://schemas.microsoft.com/office/drawing/2014/main" id="{8CC81B81-90CE-48ED-83D3-4B8AB812A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48075"/>
            <a:ext cx="40005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7252C7"/>
                </a:solidFill>
              </a:defRPr>
            </a:pPr>
            <a:r>
              <a:rPr sz="2025" b="1">
                <a:solidFill>
                  <a:srgbClr val="7252C7"/>
                </a:solidFill>
              </a:rPr>
              <a:t>12 kroków procesu</a:t>
            </a:r>
          </a:p>
          <a:p xmlns:a="http://schemas.openxmlformats.org/drawingml/2006/main">
            <a:pPr>
              <a:defRPr sz="2025" b="1">
                <a:solidFill>
                  <a:srgbClr val="7252C7"/>
                </a:solidFill>
              </a:defRPr>
            </a:pPr>
            <a:r>
              <a:rPr sz="2025" b="1">
                <a:solidFill>
                  <a:srgbClr val="7252C7"/>
                </a:solidFill>
              </a:rPr>
              <a:t>4 punkty decyzji</a:t>
            </a:r>
          </a:p>
          <a:p xmlns:a="http://schemas.openxmlformats.org/drawingml/2006/main">
            <a:pPr>
              <a:defRPr sz="2025" b="1">
                <a:solidFill>
                  <a:srgbClr val="7252C7"/>
                </a:solidFill>
              </a:defRPr>
            </a:pPr>
            <a:r>
              <a:rPr sz="2025" b="1">
                <a:solidFill>
                  <a:srgbClr val="7252C7"/>
                </a:solidFill>
              </a:rPr>
              <a:t>3 źródła danych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57a796669a44c7"/>
          <a:srcRect xmlns:a="http://schemas.openxmlformats.org/drawingml/2006/main" l="7296" t="0" r="729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91250" y="1657350"/>
            <a:ext cx="5314950" cy="4000500"/>
          </a:xfrm>
          <a:prstGeom xmlns:a="http://schemas.openxmlformats.org/drawingml/2006/main" prst="roundRect">
            <a:avLst>
              <a:gd name="adj" fmla="val 3810"/>
            </a:avLst>
          </a:prstGeom>
        </p:spPr>
      </p:pic>
      <p:sp>
        <p:nvSpPr>
          <p:cNvPr id="6" name="footer-2">
            <a:extLst xmlns:a="http://schemas.openxmlformats.org/drawingml/2006/main">
              <a:ext uri="{FF2B5EF4-FFF2-40B4-BE49-F238E27FC236}">
                <a16:creationId xmlns:a16="http://schemas.microsoft.com/office/drawing/2014/main" id="{1E48B607-D418-47D3-B471-D33EFD126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2</a:t>
            </a:r>
          </a:p>
        </p:txBody>
      </p:sp>
    </p:spTree>
    <p:extLst>
      <p:ext uri="{BB962C8B-B14F-4D97-AF65-F5344CB8AC3E}">
        <p14:creationId xmlns:p14="http://schemas.microsoft.com/office/powerpoint/2010/main" val="28319571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3233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4B0B37EC-592E-46F5-A4CA-085778870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858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Pilotaż łączy technologię z decyzją człowieka</a:t>
            </a:r>
          </a:p>
        </p:txBody>
      </p:sp>
      <p:sp>
        <p:nvSpPr>
          <p:cNvPr id="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DCF9B1B-D82F-469A-8055-279B8BB61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11239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976F"/>
          </a:solidFill>
          <a:ln xmlns:a="http://schemas.openxmlformats.org/drawingml/2006/main" w="0">
            <a:solidFill>
              <a:srgbClr val="07976F"/>
            </a:solidFill>
            <a:prstDash val="solid"/>
          </a:ln>
        </p:spPr>
      </p:sp>
      <p:sp>
        <p:nvSpPr>
          <p:cNvPr id="3" name="number-0">
            <a:extLst xmlns:a="http://schemas.openxmlformats.org/drawingml/2006/main">
              <a:ext uri="{FF2B5EF4-FFF2-40B4-BE49-F238E27FC236}">
                <a16:creationId xmlns:a16="http://schemas.microsoft.com/office/drawing/2014/main" id="{9B41095C-5CD3-41FC-A3CD-6F12434FC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7976F"/>
                </a:solidFill>
              </a:defRPr>
            </a:pPr>
            <a:r>
              <a:rPr sz="1800" b="1">
                <a:solidFill>
                  <a:srgbClr val="07976F"/>
                </a:solidFill>
              </a:rPr>
              <a:t>01</a:t>
            </a:r>
          </a:p>
        </p:txBody>
      </p:sp>
      <p:sp>
        <p:nvSpPr>
          <p:cNvPr id="4" name="step-title-0">
            <a:extLst xmlns:a="http://schemas.openxmlformats.org/drawingml/2006/main">
              <a:ext uri="{FF2B5EF4-FFF2-40B4-BE49-F238E27FC236}">
                <a16:creationId xmlns:a16="http://schemas.microsoft.com/office/drawing/2014/main" id="{8BD2FDAC-5CF3-4502-B5B5-5001DA4FF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20574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Mapa wejść</a:t>
            </a:r>
          </a:p>
        </p:txBody>
      </p:sp>
      <p:sp>
        <p:nvSpPr>
          <p:cNvPr id="5" name="step-copy-0">
            <a:extLst xmlns:a="http://schemas.openxmlformats.org/drawingml/2006/main">
              <a:ext uri="{FF2B5EF4-FFF2-40B4-BE49-F238E27FC236}">
                <a16:creationId xmlns:a16="http://schemas.microsoft.com/office/drawing/2014/main" id="{B14F7915-7FA4-4CCA-A042-DFA53DD6D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05740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D7E0EC"/>
                </a:solidFill>
              </a:defRPr>
            </a:pPr>
            <a:r>
              <a:rPr sz="1425">
                <a:solidFill>
                  <a:srgbClr val="D7E0EC"/>
                </a:solidFill>
              </a:rPr>
              <a:t>Jakie dane trafiają do procesu i kto odpowiada za ich jakość.</a:t>
            </a:r>
          </a:p>
        </p:txBody>
      </p:sp>
      <p:sp>
        <p:nvSpPr>
          <p:cNvPr id="6" name="number-1">
            <a:extLst xmlns:a="http://schemas.openxmlformats.org/drawingml/2006/main">
              <a:ext uri="{FF2B5EF4-FFF2-40B4-BE49-F238E27FC236}">
                <a16:creationId xmlns:a16="http://schemas.microsoft.com/office/drawing/2014/main" id="{381C1F35-B4AF-4B2D-B21D-1EFD5D961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7660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7976F"/>
                </a:solidFill>
              </a:defRPr>
            </a:pPr>
            <a:r>
              <a:rPr sz="1800" b="1">
                <a:solidFill>
                  <a:srgbClr val="07976F"/>
                </a:solidFill>
              </a:rPr>
              <a:t>02</a:t>
            </a:r>
          </a:p>
        </p:txBody>
      </p:sp>
      <p:sp>
        <p:nvSpPr>
          <p:cNvPr id="7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FCC6409A-5147-4740-B2ED-16E26CA75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32575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Reguły i wyjątki</a:t>
            </a:r>
          </a:p>
        </p:txBody>
      </p:sp>
      <p:sp>
        <p:nvSpPr>
          <p:cNvPr id="8" name="step-copy-1">
            <a:extLst xmlns:a="http://schemas.openxmlformats.org/drawingml/2006/main">
              <a:ext uri="{FF2B5EF4-FFF2-40B4-BE49-F238E27FC236}">
                <a16:creationId xmlns:a16="http://schemas.microsoft.com/office/drawing/2014/main" id="{5411D964-35C4-4254-B2FD-164CA759A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25755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D7E0EC"/>
                </a:solidFill>
              </a:defRPr>
            </a:pPr>
            <a:r>
              <a:rPr sz="1425">
                <a:solidFill>
                  <a:srgbClr val="D7E0EC"/>
                </a:solidFill>
              </a:rPr>
              <a:t>Co można wykonać automatycznie, a co wymaga zatwierdzenia.</a:t>
            </a:r>
          </a:p>
        </p:txBody>
      </p:sp>
      <p:sp>
        <p:nvSpPr>
          <p:cNvPr id="9" name="number-2">
            <a:extLst xmlns:a="http://schemas.openxmlformats.org/drawingml/2006/main">
              <a:ext uri="{FF2B5EF4-FFF2-40B4-BE49-F238E27FC236}">
                <a16:creationId xmlns:a16="http://schemas.microsoft.com/office/drawing/2014/main" id="{1A2805A0-625D-4281-AA12-18A340658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76750"/>
            <a:ext cx="762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7976F"/>
                </a:solidFill>
              </a:defRPr>
            </a:pPr>
            <a:r>
              <a:rPr sz="1800" b="1">
                <a:solidFill>
                  <a:srgbClr val="07976F"/>
                </a:solidFill>
              </a:rPr>
              <a:t>03</a:t>
            </a:r>
          </a:p>
        </p:txBody>
      </p:sp>
      <p:sp>
        <p:nvSpPr>
          <p:cNvPr id="10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0355BF17-F15E-430E-BB56-16016D58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44577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Pomiar pilotażu</a:t>
            </a:r>
          </a:p>
        </p:txBody>
      </p:sp>
      <p:sp>
        <p:nvSpPr>
          <p:cNvPr id="11" name="step-copy-2">
            <a:extLst xmlns:a="http://schemas.openxmlformats.org/drawingml/2006/main">
              <a:ext uri="{FF2B5EF4-FFF2-40B4-BE49-F238E27FC236}">
                <a16:creationId xmlns:a16="http://schemas.microsoft.com/office/drawing/2014/main" id="{A1B85ACF-2F63-4A44-A387-5A3D4D29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45770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D7E0EC"/>
                </a:solidFill>
              </a:defRPr>
            </a:pPr>
            <a:r>
              <a:rPr sz="1425">
                <a:solidFill>
                  <a:srgbClr val="D7E0EC"/>
                </a:solidFill>
              </a:rPr>
              <a:t>Czas, błędy, wyjątki i decyzja o dalszym wdrożeniu.</a:t>
            </a:r>
          </a:p>
        </p:txBody>
      </p:sp>
      <p:sp>
        <p:nvSpPr>
          <p:cNvPr id="12" name="footer-3">
            <a:extLst xmlns:a="http://schemas.openxmlformats.org/drawingml/2006/main">
              <a:ext uri="{FF2B5EF4-FFF2-40B4-BE49-F238E27FC236}">
                <a16:creationId xmlns:a16="http://schemas.microsoft.com/office/drawing/2014/main" id="{6C92EF19-E7F7-4F35-B143-114A09832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3</a:t>
            </a:r>
          </a:p>
        </p:txBody>
      </p:sp>
    </p:spTree>
    <p:extLst>
      <p:ext uri="{BB962C8B-B14F-4D97-AF65-F5344CB8AC3E}">
        <p14:creationId xmlns:p14="http://schemas.microsoft.com/office/powerpoint/2010/main" val="20441184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EBF8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title">
            <a:extLst xmlns:a="http://schemas.openxmlformats.org/drawingml/2006/main">
              <a:ext uri="{FF2B5EF4-FFF2-40B4-BE49-F238E27FC236}">
                <a16:creationId xmlns:a16="http://schemas.microsoft.com/office/drawing/2014/main" id="{DE1F0D33-F699-41C1-8D2C-5BC24E0C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9144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3233F"/>
                </a:solidFill>
              </a:defRPr>
            </a:pPr>
            <a:r>
              <a:rPr sz="3150" b="1">
                <a:solidFill>
                  <a:srgbClr val="13233F"/>
                </a:solidFill>
              </a:rPr>
              <a:t>Rezultatem jest decyzja, nie obietnica</a:t>
            </a:r>
          </a:p>
        </p:txBody>
      </p:sp>
      <p:sp>
        <p:nvSpPr>
          <p:cNvPr id="2" name="body">
            <a:extLst xmlns:a="http://schemas.openxmlformats.org/drawingml/2006/main">
              <a:ext uri="{FF2B5EF4-FFF2-40B4-BE49-F238E27FC236}">
                <a16:creationId xmlns:a16="http://schemas.microsoft.com/office/drawing/2014/main" id="{78CD0725-065C-4542-9CDA-C77E41742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6572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>
                <a:solidFill>
                  <a:srgbClr val="24344D"/>
                </a:solidFill>
              </a:defRPr>
            </a:pPr>
            <a:r>
              <a:rPr sz="1950">
                <a:solidFill>
                  <a:srgbClr val="24344D"/>
                </a:solidFill>
              </a:rPr>
              <a:t>Po 30 dniach zespół powinien wiedzieć, czy skalować rozwiązanie, zmienić reguły czy zatrzymać projekt.</a:t>
            </a:r>
          </a:p>
        </p:txBody>
      </p:sp>
      <p:sp>
        <p:nvSpPr>
          <p:cNvPr id="3" name="deliverables">
            <a:extLst xmlns:a="http://schemas.openxmlformats.org/drawingml/2006/main">
              <a:ext uri="{FF2B5EF4-FFF2-40B4-BE49-F238E27FC236}">
                <a16:creationId xmlns:a16="http://schemas.microsoft.com/office/drawing/2014/main" id="{9C0DF324-D576-4480-A1AA-5B472694B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4572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Mapa procesu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Lista ryzyk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Model pilotażu</a:t>
            </a:r>
          </a:p>
          <a:p xmlns:a="http://schemas.openxmlformats.org/drawingml/2006/main">
            <a:pPr>
              <a:defRPr sz="2175" b="1">
                <a:solidFill>
                  <a:srgbClr val="07976F"/>
                </a:solidFill>
              </a:defRPr>
            </a:pPr>
            <a:r>
              <a:rPr sz="2175" b="1">
                <a:solidFill>
                  <a:srgbClr val="07976F"/>
                </a:solidFill>
              </a:rPr>
              <a:t>Kryteria decyzji</a:t>
            </a:r>
          </a:p>
        </p:txBody>
      </p:sp>
      <p:sp>
        <p:nvSpPr>
          <p:cNvPr id="4" name="notice">
            <a:extLst xmlns:a="http://schemas.openxmlformats.org/drawingml/2006/main">
              <a:ext uri="{FF2B5EF4-FFF2-40B4-BE49-F238E27FC236}">
                <a16:creationId xmlns:a16="http://schemas.microsoft.com/office/drawing/2014/main" id="{6056FA9E-C8D4-4D0A-9291-7762548B6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676650"/>
            <a:ext cx="4333875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7252C7"/>
                </a:solidFill>
              </a:defRPr>
            </a:pPr>
            <a:r>
              <a:rPr sz="1575" b="1">
                <a:solidFill>
                  <a:srgbClr val="7252C7"/>
                </a:solidFill>
              </a:rPr>
              <a:t>Wszystkie dane i rezultaty w tej prezentacji są fikcyjnym przykładem Profilio.</a:t>
            </a:r>
          </a:p>
        </p:txBody>
      </p:sp>
      <p:sp>
        <p:nvSpPr>
          <p:cNvPr id="5" name="footer-4">
            <a:extLst xmlns:a="http://schemas.openxmlformats.org/drawingml/2006/main">
              <a:ext uri="{FF2B5EF4-FFF2-40B4-BE49-F238E27FC236}">
                <a16:creationId xmlns:a16="http://schemas.microsoft.com/office/drawing/2014/main" id="{BBAF272B-1C76-437E-8BA5-E5ABE2030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820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66758C"/>
                </a:solidFill>
              </a:defRPr>
            </a:pPr>
            <a:r>
              <a:rPr sz="825" b="1">
                <a:solidFill>
                  <a:srgbClr val="66758C"/>
                </a:solidFill>
              </a:rPr>
              <a:t>PROFILIO  |  MATERIAŁ DEMONSTRACYJNY                              4</a:t>
            </a:r>
          </a:p>
        </p:txBody>
      </p:sp>
    </p:spTree>
    <p:extLst>
      <p:ext uri="{BB962C8B-B14F-4D97-AF65-F5344CB8AC3E}">
        <p14:creationId xmlns:p14="http://schemas.microsoft.com/office/powerpoint/2010/main" val="188041707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2026-07-30T15:54:47.5810000Z</dcterms:created>
  <dcterms:modified xsi:type="dcterms:W3CDTF">2026-07-30T15:54:47.5810000Z</dcterms:modified>
</coreProperties>
</file>